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9" r:id="rId6"/>
    <p:sldId id="262" r:id="rId7"/>
    <p:sldId id="260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zolo.ca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1404" y="0"/>
            <a:ext cx="5920595" cy="5495026"/>
          </a:xfrm>
        </p:spPr>
        <p:txBody>
          <a:bodyPr>
            <a:noAutofit/>
          </a:bodyPr>
          <a:lstStyle/>
          <a:p>
            <a:br>
              <a:rPr lang="en-US" sz="3200" b="1" i="1" dirty="0"/>
            </a:br>
            <a:br>
              <a:rPr lang="en-US" sz="3200" b="1" i="1" dirty="0"/>
            </a:br>
            <a:r>
              <a:rPr lang="en-US" sz="3200" b="1" i="1" dirty="0"/>
              <a:t>Real Estate Prices GTA</a:t>
            </a: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br>
              <a:rPr lang="en-US" sz="3200" b="1" i="1" dirty="0"/>
            </a:br>
            <a:r>
              <a:rPr lang="en-US" sz="3200" b="1" i="1" dirty="0"/>
              <a:t> Web Scrapping Project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8180" y="6222422"/>
            <a:ext cx="1943819" cy="635577"/>
          </a:xfrm>
        </p:spPr>
        <p:txBody>
          <a:bodyPr>
            <a:normAutofit fontScale="55000" lnSpcReduction="20000"/>
          </a:bodyPr>
          <a:lstStyle/>
          <a:p>
            <a:r>
              <a:rPr lang="en-US" sz="24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MayOkun</a:t>
            </a:r>
            <a:r>
              <a:rPr lang="en-US" sz="24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ajiboye</a:t>
            </a:r>
          </a:p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Feb 3, 2024</a:t>
            </a:r>
            <a:endParaRPr lang="en-US" sz="2400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ity with a tall tower&#10;&#10;Description automatically generated">
            <a:extLst>
              <a:ext uri="{FF2B5EF4-FFF2-40B4-BE49-F238E27FC236}">
                <a16:creationId xmlns:a16="http://schemas.microsoft.com/office/drawing/2014/main" id="{42F3EA47-8341-66DE-EF6E-FF9B08806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36107" cy="6857999"/>
          </a:xfrm>
          <a:prstGeom prst="rect">
            <a:avLst/>
          </a:prstGeom>
        </p:spPr>
      </p:pic>
      <p:pic>
        <p:nvPicPr>
          <p:cNvPr id="10" name="Picture 9" descr="A group of small houses on a table&#10;&#10;Description automatically generated">
            <a:extLst>
              <a:ext uri="{FF2B5EF4-FFF2-40B4-BE49-F238E27FC236}">
                <a16:creationId xmlns:a16="http://schemas.microsoft.com/office/drawing/2014/main" id="{D89455F8-50C6-C123-71D0-6DB5C784A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104" y="1481835"/>
            <a:ext cx="6555893" cy="30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DD100-FD9C-0A46-D6C5-25B92E87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sz="4000" dirty="0"/>
              <a:t>GTA House Listings Geo Distributions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56B26-C6DD-8F95-4F9F-F1BB87F36A8A}"/>
              </a:ext>
            </a:extLst>
          </p:cNvPr>
          <p:cNvSpPr txBox="1"/>
          <p:nvPr/>
        </p:nvSpPr>
        <p:spPr>
          <a:xfrm>
            <a:off x="5669280" y="5245571"/>
            <a:ext cx="1466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  <a:p>
            <a:r>
              <a:rPr lang="en-CA" dirty="0"/>
              <a:t>Folium</a:t>
            </a:r>
          </a:p>
          <a:p>
            <a:r>
              <a:rPr lang="en-CA" dirty="0"/>
              <a:t>geocoder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A3C69D0-FB4F-E305-26A2-FF8099784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217892-873E-B7CE-5506-0C310D399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162" y="1893339"/>
            <a:ext cx="4832517" cy="3642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991183-D2AE-78EA-F366-B5034444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93340"/>
            <a:ext cx="5122365" cy="36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5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B335-2968-E37D-830E-FAEFA65D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Potential Correlations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EB9710-E5A3-86EB-99C0-07A1ED7D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65410"/>
            <a:ext cx="5845047" cy="28653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F76BAF-9E1A-66CE-3D98-3EDE1C60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955" y="1971674"/>
            <a:ext cx="5692633" cy="43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7249-0EFF-7B8A-3166-04501268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Challenges &amp; 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EB737-3C83-5B93-2EDC-35B0BF56D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CHALLENGES</a:t>
            </a:r>
          </a:p>
          <a:p>
            <a:r>
              <a:rPr lang="en-CA" b="1" dirty="0"/>
              <a:t>Blocked from scraping </a:t>
            </a:r>
            <a:r>
              <a:rPr lang="en-CA" dirty="0">
                <a:sym typeface="Wingdings" panose="05000000000000000000" pitchFamily="2" charset="2"/>
              </a:rPr>
              <a:t> </a:t>
            </a:r>
            <a:r>
              <a:rPr lang="en-CA" dirty="0"/>
              <a:t>Used API key</a:t>
            </a:r>
          </a:p>
          <a:p>
            <a:r>
              <a:rPr lang="en-CA" b="1" dirty="0"/>
              <a:t>Continuous Data Cleaning </a:t>
            </a:r>
            <a:r>
              <a:rPr lang="en-CA" dirty="0">
                <a:sym typeface="Wingdings" panose="05000000000000000000" pitchFamily="2" charset="2"/>
              </a:rPr>
              <a:t> not one shot </a:t>
            </a:r>
          </a:p>
          <a:p>
            <a:endParaRPr lang="en-CA" b="1" dirty="0">
              <a:sym typeface="Wingdings" panose="05000000000000000000" pitchFamily="2" charset="2"/>
            </a:endParaRPr>
          </a:p>
          <a:p>
            <a:r>
              <a:rPr lang="en-CA" b="1" dirty="0">
                <a:sym typeface="Wingdings" panose="05000000000000000000" pitchFamily="2" charset="2"/>
              </a:rPr>
              <a:t>NEXT STEP</a:t>
            </a:r>
          </a:p>
          <a:p>
            <a:r>
              <a:rPr lang="en-CA" b="1" dirty="0">
                <a:sym typeface="Wingdings" panose="05000000000000000000" pitchFamily="2" charset="2"/>
              </a:rPr>
              <a:t>Use other details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Square footage vs. price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CA" dirty="0">
                <a:sym typeface="Wingdings" panose="05000000000000000000" pitchFamily="2" charset="2"/>
              </a:rPr>
              <a:t>Date Posted for Trends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210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5736-67F1-4EB7-E674-4DBA522A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CD5C6-3DE6-BCFA-E69E-C01AECED6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Stakeholders including buyers, sellers, and investors can use the study to make informed decisions based on the current house price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The charts highlight areas around the GTA where house prices are more affordable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 like Georgina Island, Brock, Oshawa,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The most expensive houses are located outside the core of Toronto, in areas such as Stouffville, Mississauga, Markham, Mono, and King.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4025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i="1" dirty="0">
                <a:solidFill>
                  <a:srgbClr val="FFFFFF"/>
                </a:solidFill>
              </a:rPr>
              <a:t>THANK YOU!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B77ADB-9EB8-BECD-6477-3A54F9165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274" b="8317"/>
          <a:stretch/>
        </p:blipFill>
        <p:spPr>
          <a:xfrm>
            <a:off x="1097280" y="2108201"/>
            <a:ext cx="10058400" cy="3760891"/>
          </a:xfr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5DD717B-EF36-8647-FF8F-DC6568688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6963" y="480997"/>
            <a:ext cx="10058400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To understanding real estate price variation in the GTA by leveraging web scraping techniques to collect and analyze data. 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hlinkClick r:id="rId3"/>
              </a:rPr>
              <a:t>https://zolo.ca</a:t>
            </a:r>
            <a:br>
              <a:rPr lang="en-US" sz="1400" dirty="0"/>
            </a:br>
            <a:r>
              <a:rPr lang="en-US" sz="1400" dirty="0"/>
              <a:t>structured and organized</a:t>
            </a:r>
            <a:br>
              <a:rPr lang="en-US" sz="1400" dirty="0"/>
            </a:br>
            <a:r>
              <a:rPr lang="en-US" sz="1400" dirty="0"/>
              <a:t>covers most regions</a:t>
            </a:r>
            <a:br>
              <a:rPr lang="en-US" sz="1400" dirty="0"/>
            </a:br>
            <a:r>
              <a:rPr lang="en-US" sz="1400" dirty="0"/>
              <a:t>used by many realtor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3337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Your best quote that reflects your approach… “It’s one small step for man, one giant leap for mankind.”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570F6-8317-594F-09EA-99DA91F7A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1930" cy="6368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AF6A0-2271-0845-D110-5A26144DA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66046" cy="636824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4B098B-1020-AA39-7D98-9432DC9E22A5}"/>
              </a:ext>
            </a:extLst>
          </p:cNvPr>
          <p:cNvCxnSpPr/>
          <p:nvPr/>
        </p:nvCxnSpPr>
        <p:spPr>
          <a:xfrm>
            <a:off x="4651930" y="2570672"/>
            <a:ext cx="1326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1112C5-9A7D-5547-BBD6-17F0E30332E4}"/>
              </a:ext>
            </a:extLst>
          </p:cNvPr>
          <p:cNvSpPr txBox="1"/>
          <p:nvPr/>
        </p:nvSpPr>
        <p:spPr>
          <a:xfrm>
            <a:off x="4651930" y="2113472"/>
            <a:ext cx="144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SCRAP DATA</a:t>
            </a:r>
          </a:p>
        </p:txBody>
      </p:sp>
    </p:spTree>
    <p:extLst>
      <p:ext uri="{BB962C8B-B14F-4D97-AF65-F5344CB8AC3E}">
        <p14:creationId xmlns:p14="http://schemas.microsoft.com/office/powerpoint/2010/main" val="229822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Neil Armstrong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84BE71-8967-5B92-015B-01D5E5A67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3718157"/>
          </a:xfrm>
        </p:spPr>
        <p:txBody>
          <a:bodyPr>
            <a:normAutofit fontScale="90000"/>
          </a:bodyPr>
          <a:lstStyle/>
          <a:p>
            <a:r>
              <a:rPr lang="en-CA" sz="2000" b="1" dirty="0"/>
              <a:t>PROCESS FLOW</a:t>
            </a:r>
            <a:br>
              <a:rPr lang="en-CA" sz="2000" b="1" dirty="0"/>
            </a:br>
            <a:br>
              <a:rPr lang="en-CA" sz="2000" b="1" dirty="0"/>
            </a:br>
            <a:br>
              <a:rPr lang="en-CA" sz="2000" dirty="0"/>
            </a:br>
            <a:r>
              <a:rPr lang="en-CA" sz="2000" i="1" dirty="0"/>
              <a:t>PROBLEM DEFINITION</a:t>
            </a:r>
            <a:br>
              <a:rPr lang="en-CA" sz="2000" i="1" dirty="0"/>
            </a:br>
            <a:br>
              <a:rPr lang="en-CA" sz="2000" i="1" dirty="0"/>
            </a:br>
            <a:r>
              <a:rPr lang="en-CA" sz="2000" i="1" dirty="0"/>
              <a:t>DATA COLLECTION – WEB SCRAPING</a:t>
            </a:r>
            <a:br>
              <a:rPr lang="en-CA" sz="2000" i="1" dirty="0"/>
            </a:br>
            <a:br>
              <a:rPr lang="en-CA" sz="2000" i="1" dirty="0"/>
            </a:br>
            <a:r>
              <a:rPr lang="en-CA" sz="2000" i="1" dirty="0"/>
              <a:t>DATA CLEANING</a:t>
            </a:r>
            <a:br>
              <a:rPr lang="en-CA" sz="2000" i="1" dirty="0"/>
            </a:br>
            <a:br>
              <a:rPr lang="en-CA" sz="2000" i="1" dirty="0"/>
            </a:br>
            <a:r>
              <a:rPr lang="en-CA" sz="2000" i="1" dirty="0"/>
              <a:t>DATA ANALYSIS &amp; VISUALIZATION</a:t>
            </a:r>
            <a:br>
              <a:rPr lang="en-CA" sz="2000" i="1" dirty="0"/>
            </a:br>
            <a:br>
              <a:rPr lang="en-CA" sz="2000" i="1" dirty="0"/>
            </a:br>
            <a:r>
              <a:rPr lang="en-CA" sz="2000" i="1" dirty="0"/>
              <a:t>CHALLENGES</a:t>
            </a:r>
            <a:br>
              <a:rPr lang="en-CA" sz="2000" i="1" dirty="0"/>
            </a:br>
            <a:br>
              <a:rPr lang="en-CA" sz="2000" i="1" dirty="0"/>
            </a:br>
            <a:r>
              <a:rPr lang="en-CA" sz="2000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979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Neil Armstrong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47AFC-A060-21F3-AD7F-0FCE92C6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8905"/>
            <a:ext cx="5646909" cy="46410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FD08CE-1F90-BD0D-B984-FA924DDA4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251" y="1157240"/>
            <a:ext cx="6081287" cy="33201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83A395-CD8D-B628-88F4-9044319627A1}"/>
              </a:ext>
            </a:extLst>
          </p:cNvPr>
          <p:cNvSpPr txBox="1"/>
          <p:nvPr/>
        </p:nvSpPr>
        <p:spPr>
          <a:xfrm>
            <a:off x="5646909" y="5749403"/>
            <a:ext cx="404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Selenium</a:t>
            </a:r>
          </a:p>
          <a:p>
            <a:r>
              <a:rPr lang="en-CA" dirty="0"/>
              <a:t>Beautiful soup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5586E1-F313-D2B8-B441-D1888818C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-123031"/>
            <a:ext cx="4351397" cy="128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E27B-69BC-B88B-F3A0-872BCFE03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House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DAAB5-47B6-0842-09DC-BF0763AA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09826"/>
            <a:ext cx="4785775" cy="291871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076B7-2D22-E4B8-FC06-D5B87F04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58" y="2162954"/>
            <a:ext cx="5105842" cy="3482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005DF-45CD-D10F-9E28-414F6C8BD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661" y="2524124"/>
            <a:ext cx="3607501" cy="23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94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6EEB0EB-FB30-0B12-581F-2EA65D688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6" y="2310143"/>
            <a:ext cx="5258256" cy="340643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585B3-8692-880E-B1CC-D38AEB18B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61" y="2344437"/>
            <a:ext cx="5685013" cy="33378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2FDF0E3-E561-D451-56E6-2BA7FA9A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algn="ctr"/>
            <a:r>
              <a:rPr lang="en-CA" dirty="0"/>
              <a:t>House Prices by Region</a:t>
            </a:r>
          </a:p>
        </p:txBody>
      </p:sp>
    </p:spTree>
    <p:extLst>
      <p:ext uri="{BB962C8B-B14F-4D97-AF65-F5344CB8AC3E}">
        <p14:creationId xmlns:p14="http://schemas.microsoft.com/office/powerpoint/2010/main" val="143474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29DE-1476-4526-353A-DB90BDF5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Average Prices By City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FCA42F-4247-2207-C166-595F4B9A7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586" y="2117725"/>
            <a:ext cx="6623788" cy="3760788"/>
          </a:xfrm>
        </p:spPr>
      </p:pic>
    </p:spTree>
    <p:extLst>
      <p:ext uri="{BB962C8B-B14F-4D97-AF65-F5344CB8AC3E}">
        <p14:creationId xmlns:p14="http://schemas.microsoft.com/office/powerpoint/2010/main" val="130131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D015-1941-933E-7928-812E240AC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Least &amp; Most Expensive Cities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CCECBB-D25B-D616-99A0-A20AAD31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6" y="2226309"/>
            <a:ext cx="5982218" cy="36960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AB9B4-760B-6D66-177F-BC0AFD466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492" y="2294895"/>
            <a:ext cx="5791702" cy="355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774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{B7F07F71-58CC-46F5-ACC8-13ABE5A4BEC7}tf56160789_win32</Template>
  <TotalTime>210</TotalTime>
  <Words>267</Words>
  <Application>Microsoft Office PowerPoint</Application>
  <PresentationFormat>Widescreen</PresentationFormat>
  <Paragraphs>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Bookman Old Style</vt:lpstr>
      <vt:lpstr>Calibri</vt:lpstr>
      <vt:lpstr>Franklin Gothic Book</vt:lpstr>
      <vt:lpstr>ui-sans-serif</vt:lpstr>
      <vt:lpstr>Wingdings</vt:lpstr>
      <vt:lpstr>Custom</vt:lpstr>
      <vt:lpstr>  Real Estate Prices GTA           Web Scrapping Project</vt:lpstr>
      <vt:lpstr>To understanding real estate price variation in the GTA by leveraging web scraping techniques to collect and analyze data.   https://zolo.ca structured and organized covers most regions used by many realtor</vt:lpstr>
      <vt:lpstr>Your best quote that reflects your approach… “It’s one small step for man, one giant leap for mankind.”</vt:lpstr>
      <vt:lpstr>PROCESS FLOW   PROBLEM DEFINITION  DATA COLLECTION – WEB SCRAPING  DATA CLEANING  DATA ANALYSIS &amp; VISUALIZATION  CHALLENGES  CONCLUSION</vt:lpstr>
      <vt:lpstr>PowerPoint Presentation</vt:lpstr>
      <vt:lpstr>House Types</vt:lpstr>
      <vt:lpstr>House Prices by Region</vt:lpstr>
      <vt:lpstr>Average Prices By City</vt:lpstr>
      <vt:lpstr>Least &amp; Most Expensive Cities</vt:lpstr>
      <vt:lpstr>GTA House Listings Geo Distributions</vt:lpstr>
      <vt:lpstr>Potential Correlations</vt:lpstr>
      <vt:lpstr>Challenges &amp; Next Step</vt:lpstr>
      <vt:lpstr>Insights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Real Estate Prices in the Greater Toronto Area:      Web Scrapping Project</dc:title>
  <dc:creator>Mayokun Ajiboye</dc:creator>
  <cp:lastModifiedBy>Mayokun Ajiboye</cp:lastModifiedBy>
  <cp:revision>19</cp:revision>
  <dcterms:created xsi:type="dcterms:W3CDTF">2024-02-03T17:21:42Z</dcterms:created>
  <dcterms:modified xsi:type="dcterms:W3CDTF">2024-05-25T01:06:13Z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